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s/comment1.xml" ContentType="application/vnd.openxmlformats-officedocument.presentationml.comment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commentAuthors.xml" ContentType="application/vnd.openxmlformats-officedocument.presentationml.commentAuthor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Author id="0" initials="" name="BoltH19" lastIdx="6" clrIdx="0"/>
  <p:cmAuthor id="1" initials="" name="ChriH19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9.xml" Type="http://schemas.openxmlformats.org/officeDocument/2006/relationships/slide" Id="rId15"/><Relationship Target="slides/slide8.xml" Type="http://schemas.openxmlformats.org/officeDocument/2006/relationships/slide" Id="rId14"/><Relationship Target="presProps.xml" Type="http://schemas.openxmlformats.org/officeDocument/2006/relationships/presProps" Id="rId2"/><Relationship Target="slides/slide6.xml" Type="http://schemas.openxmlformats.org/officeDocument/2006/relationships/slide" Id="rId12"/><Relationship Target="theme/theme3.xml" Type="http://schemas.openxmlformats.org/officeDocument/2006/relationships/theme" Id="rId1"/><Relationship Target="slides/slide7.xml" Type="http://schemas.openxmlformats.org/officeDocument/2006/relationships/slide" Id="rId13"/><Relationship Target="commentAuthors.xml" Type="http://schemas.openxmlformats.org/officeDocument/2006/relationships/commentAuthors" Id="rId4"/><Relationship Target="slides/slide4.xml" Type="http://schemas.openxmlformats.org/officeDocument/2006/relationships/slide" Id="rId10"/><Relationship Target="tableStyles.xml" Type="http://schemas.openxmlformats.org/officeDocument/2006/relationships/tableStyles" Id="rId3"/><Relationship Target="slides/slide5.xml" Type="http://schemas.openxmlformats.org/officeDocument/2006/relationships/slide" Id="rId11"/><Relationship Target="slides/slide3.xml" Type="http://schemas.openxmlformats.org/officeDocument/2006/relationships/slide" Id="rId9"/><Relationship Target="notesMasters/notesMaster1.xml" Type="http://schemas.openxmlformats.org/officeDocument/2006/relationships/notesMaster" Id="rId6"/><Relationship Target="slideMasters/slideMaster1.xml" Type="http://schemas.openxmlformats.org/officeDocument/2006/relationships/slideMaster" Id="rId5"/><Relationship Target="slides/slide2.xml" Type="http://schemas.openxmlformats.org/officeDocument/2006/relationships/slide" Id="rId8"/><Relationship Target="slides/slide1.xml" Type="http://schemas.openxmlformats.org/officeDocument/2006/relationships/slide" Id="rId7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idx="1" authorId="0">
    <p:pos y="0" x="6000"/>
    <p:text>hey</p:text>
  </p:cm>
  <p:cm idx="2" authorId="0">
    <p:pos y="100" x="6000"/>
    <p:text>are u guys working on this in mrs beavers</p:text>
  </p:cm>
  <p:cm idx="3" authorId="0">
    <p:pos y="200" x="6000"/>
    <p:text>i edited and fixed it you guys had alot of errors</p:text>
  </p:cm>
  <p:cm idx="4" authorId="0">
    <p:pos y="300" x="6000"/>
    <p:text>this looks... great! who done this?</p:text>
  </p:cm>
  <p:cm idx="5" authorId="0">
    <p:pos y="400" x="6000"/>
    <p:text>_Marked as resolved_</p:text>
  </p:cm>
  <p:cm idx="6" authorId="0">
    <p:pos y="500" x="6000"/>
    <p:text>_Re-opened_</p:text>
  </p:cm>
  <p:cm idx="1" authorId="1">
    <p:pos y="600" x="6000"/>
    <p:text>hello hunter</p:text>
  </p:cm>
</p:cmLst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7" name="Shape 1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1600200" x="0"/>
            <a:ext cy="3657600" cx="91440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9" name="Shape 9"/>
          <p:cNvGrpSpPr/>
          <p:nvPr/>
        </p:nvGrpSpPr>
        <p:grpSpPr>
          <a:xfrm>
            <a:off y="-1438" x="0"/>
            <a:ext cy="6859503" cx="1827407"/>
            <a:chOff y="-1438" x="0"/>
            <a:chExt cy="6859503" cx="798029"/>
          </a:xfrm>
        </p:grpSpPr>
        <p:sp>
          <p:nvSpPr>
            <p:cNvPr id="10" name="Shape 10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1" name="Shape 11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12" name="Shape 12"/>
          <p:cNvGrpSpPr/>
          <p:nvPr/>
        </p:nvGrpSpPr>
        <p:grpSpPr>
          <a:xfrm flipH="1">
            <a:off y="0" x="7316591"/>
            <a:ext cy="6859503" cx="1827407"/>
            <a:chOff y="-1438" x="0"/>
            <a:chExt cy="6859503" cx="798029"/>
          </a:xfrm>
        </p:grpSpPr>
        <p:sp>
          <p:nvSpPr>
            <p:cNvPr id="13" name="Shape 13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15" name="Shape 15"/>
          <p:cNvSpPr txBox="1"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y="3886200" x="685800"/>
            <a:ext cy="8780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19" name="Shape 19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20" name="Shape 20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1" name="Shape 21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22" name="Shape 22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23" name="Shape 2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4" name="Shape 2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25" name="Shape 25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30" name="Shape 30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31" name="Shape 31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2" name="Shape 32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33" name="Shape 33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34" name="Shape 34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5" name="Shape 35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36" name="Shape 36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42" name="Shape 4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43" name="Shape 4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4" name="Shape 4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45" name="Shape 4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46" name="Shape 4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7" name="Shape 4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48" name="Shape 4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9" name="Shape 4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52" name="Shape 5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53" name="Shape 5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54" name="Shape 5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55" name="Shape 5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56" name="Shape 5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57" name="Shape 5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58" name="Shape 5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62" name="Shape 6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63" name="Shape 6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4" name="Shape 6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65" name="Shape 6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66" name="Shape 6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7" name="Shape 6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8" name="Shape 6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-285750" marL="74295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-228600" marL="114300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-228600" marL="16002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-228600" marL="20574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-228600" marL="25146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-228600" marL="29718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-228600" marL="34290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-228600" marL="38862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comments/comment1.xml" Type="http://schemas.openxmlformats.org/officeDocument/2006/relationships/comments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t2.gstatic.com/images?q=tbn:ANd9GcRn1Bvyu-jvopG3s6AAtqGaqemh1x2GbppB-yPvNTQDZ8e-WfQH" Type="http://schemas.openxmlformats.org/officeDocument/2006/relationships/hyperlink" TargetMode="External" Id="rId4"/><Relationship Target="http://t2.gstatic.com/images?q=tbn:ANd9GcRn1Bvyu-jvopG3s6AAtqGaqemh1x2GbppB-yPvNTQDZ8e-WfQH" Type="http://schemas.openxmlformats.org/officeDocument/2006/relationships/hyperlink" TargetMode="External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0000"/>
        </a:solidFill>
      </p:bgPr>
    </p:bg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ctrTitle"/>
          </p:nvPr>
        </p:nvSpPr>
        <p:spPr>
          <a:xfrm>
            <a:off y="1958538" x="844650"/>
            <a:ext cy="16505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latin typeface="Impact"/>
                <a:ea typeface="Impact"/>
                <a:cs typeface="Impact"/>
                <a:sym typeface="Impact"/>
              </a:rPr>
              <a:t>liquefaction</a:t>
            </a:r>
          </a:p>
        </p:txBody>
      </p:sp>
      <p:sp>
        <p:nvSpPr>
          <p:cNvPr id="71" name="Shape 71"/>
          <p:cNvSpPr txBox="1"/>
          <p:nvPr>
            <p:ph idx="1" type="subTitle"/>
          </p:nvPr>
        </p:nvSpPr>
        <p:spPr>
          <a:xfrm>
            <a:off y="4367289" x="1371600"/>
            <a:ext cy="13850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
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FF"/>
        </a:solidFill>
      </p:bgPr>
    </p:bg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y="274637" x="669025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latin typeface="Impact"/>
                <a:ea typeface="Impact"/>
                <a:cs typeface="Impact"/>
                <a:sym typeface="Impact"/>
              </a:rPr>
              <a:t>how does liquefaction happen?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1600104" x="192425"/>
            <a:ext cy="48374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liquefaction means people made land by putting sand in large bodies of water for buildings and then a seismic event like an earthquake causes it to be the same consistency of a muddy liquid.</a:t>
            </a:r>
          </a:p>
        </p:txBody>
      </p:sp>
      <p:sp>
        <p:nvSpPr>
          <p:cNvPr id="78" name="Shape 78"/>
          <p:cNvSpPr txBox="1"/>
          <p:nvPr/>
        </p:nvSpPr>
        <p:spPr>
          <a:xfrm rot="-5506032" flipH="1">
            <a:off y="3672630" x="14969873"/>
            <a:ext cy="487995" cx="1371652"/>
          </a:xfrm>
          <a:prstGeom prst="rect">
            <a:avLst/>
          </a:prstGeom>
          <a:noFill/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u="sng" lang="en">
                <a:solidFill>
                  <a:schemeClr val="hlink"/>
                </a:solidFill>
                <a:hlinkClick r:id="rId3"/>
              </a:rPr>
              <a:t>http://t2.gstatic.com/images?q</a:t>
            </a:r>
          </a:p>
          <a:p>
            <a:pPr>
              <a:buNone/>
            </a:pPr>
            <a:r>
              <a:rPr u="sng" lang="en">
                <a:solidFill>
                  <a:schemeClr val="hlink"/>
                </a:solidFill>
                <a:hlinkClick r:id="rId4"/>
              </a:rPr>
              <a:t>=tbn:ANd9Gcn1Bvyu-jvopG3s6AAtqGaqemh1x2GbppB-yPvNTQDZ8e-WfQH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y="116754" x="329150"/>
            <a:ext cy="1392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>
                <a:latin typeface="Impact"/>
                <a:ea typeface="Impact"/>
                <a:cs typeface="Impact"/>
                <a:sym typeface="Impact"/>
              </a:rPr>
              <a:t>How can we prevent  </a:t>
            </a:r>
          </a:p>
          <a:p>
            <a:pPr>
              <a:buNone/>
            </a:pPr>
            <a:r>
              <a:rPr lang="en">
                <a:latin typeface="Impact"/>
                <a:ea typeface="Impact"/>
                <a:cs typeface="Impact"/>
                <a:sym typeface="Impact"/>
              </a:rPr>
              <a:t>this?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2020500" x="13650"/>
            <a:ext cy="4837499" cx="9116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The first possibility is to avoid construction on liquefaction susceptible soils and there are various criteria to determine the liquefaction susceptibility of a soil.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00FF"/>
        </a:solidFill>
      </p:bgPr>
    </p:bg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pictures of liquefaction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91" name="Shape 91"/>
          <p:cNvSpPr/>
          <p:nvPr/>
        </p:nvSpPr>
        <p:spPr>
          <a:xfrm>
            <a:off y="1730374" x="-42933"/>
            <a:ext cy="5053909" cx="922986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9900"/>
        </a:solidFill>
      </p:bgPr>
    </p:bg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pictures of liquefaction (2)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98" name="Shape 98"/>
          <p:cNvSpPr/>
          <p:nvPr/>
        </p:nvSpPr>
        <p:spPr>
          <a:xfrm>
            <a:off y="1660308" x="6855"/>
            <a:ext cy="5198482" cx="914908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FFFF"/>
        </a:solidFill>
      </p:bgPr>
    </p:bg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notes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>
                <a:latin typeface="Comic Sans MS"/>
                <a:ea typeface="Comic Sans MS"/>
                <a:cs typeface="Comic Sans MS"/>
                <a:sym typeface="Comic Sans MS"/>
              </a:rPr>
              <a:t>earthquakes cause liquefaction.</a:t>
            </a:r>
          </a:p>
          <a:p>
            <a:pPr rtl="0"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>
                <a:latin typeface="Comic Sans MS"/>
                <a:ea typeface="Comic Sans MS"/>
                <a:cs typeface="Comic Sans MS"/>
                <a:sym typeface="Comic Sans MS"/>
              </a:rPr>
              <a:t>we can prevent it by avoiding building on soil that can be liquefacted.</a:t>
            </a:r>
          </a:p>
          <a:p>
            <a:pPr lvl="0" indent="-4191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>
                <a:latin typeface="Comic Sans MS"/>
                <a:ea typeface="Comic Sans MS"/>
                <a:cs typeface="Comic Sans MS"/>
                <a:sym typeface="Comic Sans MS"/>
              </a:rPr>
              <a:t>there are many criteria that determine the soils liquefacting capability.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3F3F3"/>
        </a:solidFill>
      </p:bgPr>
    </p:bg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what is liquefaction?</a:t>
            </a: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1287762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when sand </a:t>
            </a:r>
          </a:p>
          <a:p>
            <a:pPr>
              <a:buNone/>
            </a:pPr>
            <a:r>
              <a:rPr lang="en"/>
              <a:t>turns a muddy liquid.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999999"/>
        </a:solidFill>
      </p:bgPr>
    </p:bg>
    <p:spTree>
      <p:nvGrpSpPr>
        <p:cNvPr id="114" name="Shape 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y="196712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how does it happen? 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a seismic event like an earthquake</a:t>
            </a:r>
          </a:p>
          <a:p>
            <a:pPr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9900FF"/>
        </a:solidFill>
      </p:bgPr>
    </p:bg>
    <p:spTree>
      <p:nvGrpSpPr>
        <p:cNvPr id="120" name="Shape 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credits</a:t>
            </a:r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written by: Hunter Oliver, Christian Horton, and Bo Horton </a:t>
            </a:r>
          </a:p>
          <a:p>
            <a:pPr rtl="0" lvl="0">
              <a:buNone/>
            </a:pPr>
            <a:r>
              <a:rPr lang="en"/>
              <a:t>Pictures found by: Bo Horton 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 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